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59" r:id="rId6"/>
    <p:sldId id="257" r:id="rId7"/>
    <p:sldId id="260" r:id="rId8"/>
    <p:sldId id="261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E795-0517-4243-995B-CB6640B37A63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AD3A-7823-4726-B2FB-272D1E00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E795-0517-4243-995B-CB6640B37A63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AD3A-7823-4726-B2FB-272D1E00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E795-0517-4243-995B-CB6640B37A63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AD3A-7823-4726-B2FB-272D1E00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E795-0517-4243-995B-CB6640B37A63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AD3A-7823-4726-B2FB-272D1E00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E795-0517-4243-995B-CB6640B37A63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AD3A-7823-4726-B2FB-272D1E00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E795-0517-4243-995B-CB6640B37A63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AD3A-7823-4726-B2FB-272D1E00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E795-0517-4243-995B-CB6640B37A63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AD3A-7823-4726-B2FB-272D1E00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E795-0517-4243-995B-CB6640B37A63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AD3A-7823-4726-B2FB-272D1E00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E795-0517-4243-995B-CB6640B37A63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AD3A-7823-4726-B2FB-272D1E00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E795-0517-4243-995B-CB6640B37A63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AD3A-7823-4726-B2FB-272D1E00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E795-0517-4243-995B-CB6640B37A63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AD3A-7823-4726-B2FB-272D1E00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5E795-0517-4243-995B-CB6640B37A63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1AD3A-7823-4726-B2FB-272D1E009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dirBYVjDk7A&amp;list=PLAEA5E9ACA1508F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The Open Economy:  International Trade and Finance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724400"/>
            <a:ext cx="5943600" cy="1752600"/>
          </a:xfrm>
        </p:spPr>
        <p:txBody>
          <a:bodyPr>
            <a:normAutofit/>
          </a:bodyPr>
          <a:lstStyle/>
          <a:p>
            <a:pPr algn="l"/>
            <a:r>
              <a:rPr lang="en-US" sz="8000" dirty="0" smtClean="0"/>
              <a:t>C+I+G+</a:t>
            </a:r>
            <a:r>
              <a:rPr lang="en-US" sz="8000" dirty="0" smtClean="0">
                <a:solidFill>
                  <a:srgbClr val="00B050"/>
                </a:solidFill>
              </a:rPr>
              <a:t>(X-M)</a:t>
            </a:r>
            <a:endParaRPr lang="en-US" sz="8000" dirty="0"/>
          </a:p>
        </p:txBody>
      </p:sp>
      <p:pic>
        <p:nvPicPr>
          <p:cNvPr id="1026" name="Picture 2" descr="https://economic-globalization.wikispaces.com/file/view/World-Trade-Organisation-WTO-logo.gif/231199710/World-Trade-Organisation-WTO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6410"/>
            <a:ext cx="4400550" cy="2891790"/>
          </a:xfrm>
          <a:prstGeom prst="rect">
            <a:avLst/>
          </a:prstGeom>
          <a:noFill/>
        </p:spPr>
      </p:pic>
      <p:pic>
        <p:nvPicPr>
          <p:cNvPr id="1028" name="Picture 4" descr="http://blog.panampost.com/wp-content/uploads/TLC_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2743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Account + Capital Account =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 current account </a:t>
            </a:r>
            <a:r>
              <a:rPr lang="en-US" dirty="0"/>
              <a:t>deficit (X&lt;M</a:t>
            </a:r>
            <a:r>
              <a:rPr lang="en-US" dirty="0" smtClean="0"/>
              <a:t>) than capital inflows will be greater then capital outflows The Chinese have to invest those US dollars back in America</a:t>
            </a:r>
          </a:p>
          <a:p>
            <a:r>
              <a:rPr lang="en-US" dirty="0"/>
              <a:t>If there is a current account </a:t>
            </a:r>
            <a:r>
              <a:rPr lang="en-US" dirty="0" smtClean="0"/>
              <a:t>surplus </a:t>
            </a:r>
            <a:r>
              <a:rPr lang="en-US" dirty="0"/>
              <a:t>(</a:t>
            </a:r>
            <a:r>
              <a:rPr lang="en-US" dirty="0" smtClean="0"/>
              <a:t>X&gt;M</a:t>
            </a:r>
            <a:r>
              <a:rPr lang="en-US" dirty="0"/>
              <a:t>) than capital </a:t>
            </a:r>
            <a:r>
              <a:rPr lang="en-US" dirty="0" smtClean="0"/>
              <a:t>outflows </a:t>
            </a:r>
            <a:r>
              <a:rPr lang="en-US" dirty="0"/>
              <a:t>will be greater then capital </a:t>
            </a:r>
            <a:r>
              <a:rPr lang="en-US" dirty="0" smtClean="0"/>
              <a:t>inflows.  (What to do with the foreign currency we hold?)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Loanable Funds Market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283740" cy="39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FOREX Graph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4248"/>
            <a:ext cx="7015898" cy="52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470025"/>
          </a:xfrm>
        </p:spPr>
        <p:txBody>
          <a:bodyPr/>
          <a:lstStyle/>
          <a:p>
            <a:r>
              <a:rPr lang="en-US" dirty="0" smtClean="0"/>
              <a:t>Why does demand shift?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8153400" cy="5181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Changes in tastes and preferences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Changes in Price Level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Changes in Income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Changes in Real Interest Rates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72766"/>
            <a:ext cx="3962400" cy="18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979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Supply and Demand Move Together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" y="1851025"/>
            <a:ext cx="8763000" cy="150177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What happens when Americans want more Japanese goods?</a:t>
            </a:r>
            <a:endParaRPr lang="en-US" u="sng" dirty="0" smtClean="0"/>
          </a:p>
          <a:p>
            <a:pPr algn="l"/>
            <a:endParaRPr lang="en-US" u="sng" dirty="0"/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u="sng" dirty="0" smtClean="0"/>
              <a:t>Dollar Market</a:t>
            </a:r>
            <a:r>
              <a:rPr lang="en-US" dirty="0" smtClean="0"/>
              <a:t>			         </a:t>
            </a:r>
            <a:r>
              <a:rPr lang="en-US" u="sng" dirty="0" smtClean="0"/>
              <a:t>Yen Market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33800"/>
            <a:ext cx="8445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Currency Value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Appreciation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Demand Increases</a:t>
            </a:r>
          </a:p>
          <a:p>
            <a:r>
              <a:rPr lang="en-US" dirty="0" smtClean="0"/>
              <a:t>Supply Decreases</a:t>
            </a:r>
          </a:p>
          <a:p>
            <a:r>
              <a:rPr lang="en-US" dirty="0" smtClean="0"/>
              <a:t>Foreigners Love American Products</a:t>
            </a:r>
          </a:p>
          <a:p>
            <a:r>
              <a:rPr lang="en-US" dirty="0" smtClean="0"/>
              <a:t>Higher Interest Rates in US</a:t>
            </a:r>
          </a:p>
          <a:p>
            <a:r>
              <a:rPr lang="en-US" dirty="0" smtClean="0"/>
              <a:t>Higher Foreign Inflation Rates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Depreciation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Demand Decreases</a:t>
            </a:r>
          </a:p>
          <a:p>
            <a:r>
              <a:rPr lang="en-US" smtClean="0"/>
              <a:t>Supply Increases</a:t>
            </a:r>
            <a:endParaRPr lang="en-US" dirty="0" smtClean="0"/>
          </a:p>
          <a:p>
            <a:r>
              <a:rPr lang="en-US" dirty="0" smtClean="0"/>
              <a:t>US Cuts taxes</a:t>
            </a:r>
          </a:p>
          <a:p>
            <a:r>
              <a:rPr lang="en-US" dirty="0" smtClean="0"/>
              <a:t>Tariffs on American Products</a:t>
            </a:r>
          </a:p>
          <a:p>
            <a:r>
              <a:rPr lang="en-US" dirty="0" smtClean="0"/>
              <a:t>FED buys government securities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much too fast!!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895600"/>
            <a:ext cx="7086600" cy="3230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gallery.photo.net/photo/6897713-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630" y="1447800"/>
            <a:ext cx="7822970" cy="5103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</a:t>
            </a:r>
            <a:r>
              <a:rPr lang="en-US" dirty="0"/>
              <a:t>b</a:t>
            </a:r>
            <a:r>
              <a:rPr lang="en-US" dirty="0" smtClean="0"/>
              <a:t>reak this down a bit.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 smtClean="0"/>
              <a:t>Try Khan Academy</a:t>
            </a:r>
          </a:p>
          <a:p>
            <a:r>
              <a:rPr lang="en-US" dirty="0" smtClean="0">
                <a:hlinkClick r:id="rId2"/>
              </a:rPr>
              <a:t>https://www.youtube.com/watch?v=dirBYVjDk7A&amp;list=PLAEA5E9ACA1508F92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486" name="Picture 6" descr="https://www.khanacademy.org/images/marketing/share-thumb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352800"/>
            <a:ext cx="3124199" cy="3124200"/>
          </a:xfrm>
          <a:prstGeom prst="rect">
            <a:avLst/>
          </a:prstGeom>
          <a:noFill/>
        </p:spPr>
      </p:pic>
      <p:pic>
        <p:nvPicPr>
          <p:cNvPr id="20488" name="Picture 8" descr="https://www.khanacademy.org/images/marketing/share-thumb-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276600"/>
            <a:ext cx="32004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Balance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American Exports</a:t>
            </a:r>
            <a:endParaRPr lang="en-US" dirty="0"/>
          </a:p>
          <a:p>
            <a:r>
              <a:rPr lang="en-US" dirty="0" smtClean="0"/>
              <a:t>In 2013 </a:t>
            </a:r>
            <a:r>
              <a:rPr lang="en-US" dirty="0" smtClean="0">
                <a:solidFill>
                  <a:srgbClr val="00B050"/>
                </a:solidFill>
              </a:rPr>
              <a:t>$1.579 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 2014 $2.343 T</a:t>
            </a:r>
          </a:p>
          <a:p>
            <a:r>
              <a:rPr lang="en-US" dirty="0"/>
              <a:t>Machinery: $213,108,199,000 (13.5% of total exports)</a:t>
            </a:r>
          </a:p>
          <a:p>
            <a:r>
              <a:rPr lang="en-US" dirty="0"/>
              <a:t>Electronic equipment: $165,604,449,000 (10.5%)</a:t>
            </a:r>
          </a:p>
          <a:p>
            <a:r>
              <a:rPr lang="en-US" dirty="0"/>
              <a:t>Mineral fuels including oil: $148,426,743,000 (9.4%)</a:t>
            </a:r>
          </a:p>
          <a:p>
            <a:r>
              <a:rPr lang="en-US" dirty="0"/>
              <a:t>Vehicles excluding trains and streetcars: $133,640,479,000 (8.5%)</a:t>
            </a:r>
          </a:p>
          <a:p>
            <a:r>
              <a:rPr lang="en-US" dirty="0"/>
              <a:t>Aircraft and spacecraft: $115,380,944,000 (7.3%)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American Imports</a:t>
            </a:r>
          </a:p>
          <a:p>
            <a:r>
              <a:rPr lang="en-US" dirty="0" smtClean="0"/>
              <a:t>In 2013 </a:t>
            </a:r>
            <a:r>
              <a:rPr lang="en-US" dirty="0" smtClean="0">
                <a:solidFill>
                  <a:srgbClr val="00B050"/>
                </a:solidFill>
              </a:rPr>
              <a:t>$2.330 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 2014 $2.851 T</a:t>
            </a:r>
          </a:p>
          <a:p>
            <a:r>
              <a:rPr lang="en-US" dirty="0" smtClean="0"/>
              <a:t>Oil $389,300,000,000 (16.7% of total imports)</a:t>
            </a:r>
          </a:p>
          <a:p>
            <a:r>
              <a:rPr lang="en-US" dirty="0" smtClean="0"/>
              <a:t>Machinery $311,200,000,000 (13.4%)</a:t>
            </a:r>
          </a:p>
          <a:p>
            <a:r>
              <a:rPr lang="en-US" dirty="0" smtClean="0"/>
              <a:t>Electronic Equipment $303,500,000,000 (13%)</a:t>
            </a:r>
          </a:p>
          <a:p>
            <a:r>
              <a:rPr lang="en-US" dirty="0" smtClean="0"/>
              <a:t>Vehicles $253,300,000,000 (10.9%)</a:t>
            </a:r>
          </a:p>
          <a:p>
            <a:r>
              <a:rPr lang="en-US" dirty="0" smtClean="0"/>
              <a:t>Medical and Technical Equipment $72,100,000,000 (3.1%)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Current Trade Deficit in November 2014 was </a:t>
            </a:r>
            <a:r>
              <a:rPr lang="en-US" dirty="0" smtClean="0">
                <a:solidFill>
                  <a:srgbClr val="FF0000"/>
                </a:solidFill>
              </a:rPr>
              <a:t>-$39 B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mortylefkoe.com/wp-content/uploads/2013/12/bigstock-Choice-121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57400"/>
            <a:ext cx="4804729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the USA trade?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Advantage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0" y="1524000"/>
          <a:ext cx="57150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</a:tblGrid>
              <a:tr h="109220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B</a:t>
                      </a:r>
                      <a:endParaRPr lang="en-US" dirty="0"/>
                    </a:p>
                  </a:txBody>
                  <a:tcPr/>
                </a:tc>
              </a:tr>
              <a:tr h="1092200">
                <a:tc>
                  <a:txBody>
                    <a:bodyPr/>
                    <a:lstStyle/>
                    <a:p>
                      <a:r>
                        <a:rPr lang="en-US" dirty="0" smtClean="0"/>
                        <a:t>Wheat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1092200">
                <a:tc>
                  <a:txBody>
                    <a:bodyPr/>
                    <a:lstStyle/>
                    <a:p>
                      <a:r>
                        <a:rPr lang="en-US" dirty="0" smtClean="0"/>
                        <a:t>TVs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The slopes are noticably diffe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667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Account page #412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399"/>
          </a:xfrm>
        </p:spPr>
        <p:txBody>
          <a:bodyPr/>
          <a:lstStyle/>
          <a:p>
            <a:r>
              <a:rPr lang="en-US" dirty="0" smtClean="0"/>
              <a:t>Balance of payments on goods and services plus net international transfer payments and factor income</a:t>
            </a:r>
            <a:endParaRPr lang="en-US" dirty="0"/>
          </a:p>
        </p:txBody>
      </p:sp>
      <p:pic>
        <p:nvPicPr>
          <p:cNvPr id="18434" name="Picture 2" descr="http://1.bp.blogspot.com/-nBiZ9GUKIZE/UGqM-xjcwUI/AAAAAAAAAXU/gJNTPJmQX8E/s1600/current-account-east-w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4186"/>
            <a:ext cx="9144000" cy="3499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(Financial)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international sales of financial assets</a:t>
            </a:r>
          </a:p>
          <a:p>
            <a:r>
              <a:rPr lang="en-US" dirty="0" smtClean="0"/>
              <a:t>Stocks, securities, savings bonds</a:t>
            </a:r>
          </a:p>
          <a:p>
            <a:r>
              <a:rPr lang="en-US" dirty="0" smtClean="0"/>
              <a:t>Capital inflows and outflows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362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The Open Economy:  International Trade and Finance</vt:lpstr>
      <vt:lpstr>Too much too fast!!</vt:lpstr>
      <vt:lpstr>Lets break this down a bit.</vt:lpstr>
      <vt:lpstr>Trade Balance</vt:lpstr>
      <vt:lpstr>Current Trade Deficit in November 2014 was -$39 B</vt:lpstr>
      <vt:lpstr>Why does the USA trade?</vt:lpstr>
      <vt:lpstr>Comparative Advantage</vt:lpstr>
      <vt:lpstr>Current Account page #412</vt:lpstr>
      <vt:lpstr>Capital (Financial) Accounts</vt:lpstr>
      <vt:lpstr>Current Account + Capital Account = 0</vt:lpstr>
      <vt:lpstr>Loanable Funds Market</vt:lpstr>
      <vt:lpstr>The FOREX Graph</vt:lpstr>
      <vt:lpstr>Why does demand shift?</vt:lpstr>
      <vt:lpstr>Supply and Demand Move Together</vt:lpstr>
      <vt:lpstr>Currency Value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 Economy:  International Trade and Finance</dc:title>
  <dc:creator>Jim</dc:creator>
  <cp:lastModifiedBy>Gill, James</cp:lastModifiedBy>
  <cp:revision>21</cp:revision>
  <dcterms:created xsi:type="dcterms:W3CDTF">2015-01-19T18:35:12Z</dcterms:created>
  <dcterms:modified xsi:type="dcterms:W3CDTF">2017-01-20T12:39:16Z</dcterms:modified>
</cp:coreProperties>
</file>